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61" r:id="rId4"/>
    <p:sldId id="258" r:id="rId5"/>
    <p:sldId id="263" r:id="rId6"/>
    <p:sldId id="260" r:id="rId7"/>
    <p:sldId id="262" r:id="rId8"/>
    <p:sldId id="266" r:id="rId9"/>
    <p:sldId id="267" r:id="rId10"/>
    <p:sldId id="259" r:id="rId11"/>
    <p:sldId id="264" r:id="rId12"/>
    <p:sldId id="265"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3" d="100"/>
          <a:sy n="93" d="100"/>
        </p:scale>
        <p:origin x="-112" y="-8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856E7468-761B-F147-9F01-35D38FB28A94}" type="slidenum">
              <a:rPr lang="en-US" smtClean="0"/>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AC13B919-C127-AA4E-9D55-8157D98CAAF4}" type="datetimeFigureOut">
              <a:rPr lang="en-US" smtClean="0"/>
              <a:t>2/19/12</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AC13B919-C127-AA4E-9D55-8157D98CAAF4}" type="datetimeFigureOut">
              <a:rPr lang="en-US" smtClean="0"/>
              <a:t>2/19/12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13B919-C127-AA4E-9D55-8157D98CAAF4}" type="datetimeFigureOut">
              <a:rPr lang="en-US" smtClean="0"/>
              <a:t>2/19/12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AC13B919-C127-AA4E-9D55-8157D98CAAF4}" type="datetimeFigureOut">
              <a:rPr lang="en-US" smtClean="0"/>
              <a:t>2/19/12</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856E7468-761B-F147-9F01-35D38FB28A94}" type="slidenum">
              <a:rPr lang="en-US" smtClean="0"/>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AC13B919-C127-AA4E-9D55-8157D98CAAF4}" type="datetimeFigureOut">
              <a:rPr lang="en-US" smtClean="0"/>
              <a:t>2/19/12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AC13B919-C127-AA4E-9D55-8157D98CAAF4}" type="datetimeFigureOut">
              <a:rPr lang="en-US" smtClean="0"/>
              <a:t>2/19/12</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C13B919-C127-AA4E-9D55-8157D98CAAF4}" type="datetimeFigureOut">
              <a:rPr lang="en-US" smtClean="0"/>
              <a:t>2/19/12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C13B919-C127-AA4E-9D55-8157D98CAAF4}" type="datetimeFigureOut">
              <a:rPr lang="en-US" smtClean="0"/>
              <a:t>2/19/12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AC13B919-C127-AA4E-9D55-8157D98CAAF4}" type="datetimeFigureOut">
              <a:rPr lang="en-US" smtClean="0"/>
              <a:t>2/19/12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13B919-C127-AA4E-9D55-8157D98CAAF4}" type="datetimeFigureOut">
              <a:rPr lang="en-US" smtClean="0"/>
              <a:t>2/19/12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C13B919-C127-AA4E-9D55-8157D98CAAF4}" type="datetimeFigureOut">
              <a:rPr lang="en-US" smtClean="0"/>
              <a:t>2/19/12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AC13B919-C127-AA4E-9D55-8157D98CAAF4}" type="datetimeFigureOut">
              <a:rPr lang="en-US" smtClean="0"/>
              <a:t>2/19/12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6E7468-761B-F147-9F01-35D38FB28A94}" type="slidenum">
              <a:rPr lang="en-US" smtClean="0"/>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C13B919-C127-AA4E-9D55-8157D98CAAF4}" type="datetimeFigureOut">
              <a:rPr lang="en-US" smtClean="0"/>
              <a:t>2/19/12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E7468-761B-F147-9F01-35D38FB28A94}" type="slidenum">
              <a:rPr lang="en-US" smtClean="0"/>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AC13B919-C127-AA4E-9D55-8157D98CAAF4}" type="datetimeFigureOut">
              <a:rPr lang="en-US" smtClean="0"/>
              <a:t>2/19/12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E7468-761B-F147-9F01-35D38FB28A94}" type="slidenum">
              <a:rPr lang="en-US" smtClean="0"/>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AC13B919-C127-AA4E-9D55-8157D98CAAF4}" type="datetimeFigureOut">
              <a:rPr lang="en-US" smtClean="0"/>
              <a:t>2/19/12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E7468-761B-F147-9F01-35D38FB28A94}" type="slidenum">
              <a:rPr lang="en-US" smtClean="0"/>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AC13B919-C127-AA4E-9D55-8157D98CAAF4}" type="datetimeFigureOut">
              <a:rPr lang="en-US" smtClean="0"/>
              <a:t>2/19/12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6E7468-761B-F147-9F01-35D38FB28A9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AC13B919-C127-AA4E-9D55-8157D98CAAF4}" type="datetimeFigureOut">
              <a:rPr lang="en-US" smtClean="0"/>
              <a:t>2/19/12</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856E7468-761B-F147-9F01-35D38FB28A9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Definition Essay</a:t>
            </a:r>
            <a:endParaRPr lang="en-US" dirty="0"/>
          </a:p>
        </p:txBody>
      </p:sp>
      <p:sp>
        <p:nvSpPr>
          <p:cNvPr id="3" name="Subtitle 2"/>
          <p:cNvSpPr>
            <a:spLocks noGrp="1"/>
          </p:cNvSpPr>
          <p:nvPr>
            <p:ph type="subTitle" idx="1"/>
          </p:nvPr>
        </p:nvSpPr>
        <p:spPr/>
        <p:txBody>
          <a:bodyPr/>
          <a:lstStyle/>
          <a:p>
            <a:r>
              <a:rPr lang="en-US" dirty="0" smtClean="0"/>
              <a:t>WIT Comp 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Thesis</a:t>
            </a:r>
            <a:endParaRPr lang="en-US" dirty="0"/>
          </a:p>
        </p:txBody>
      </p:sp>
      <p:sp>
        <p:nvSpPr>
          <p:cNvPr id="3" name="Content Placeholder 2"/>
          <p:cNvSpPr>
            <a:spLocks noGrp="1"/>
          </p:cNvSpPr>
          <p:nvPr>
            <p:ph idx="1"/>
          </p:nvPr>
        </p:nvSpPr>
        <p:spPr/>
        <p:txBody>
          <a:bodyPr>
            <a:normAutofit fontScale="92500"/>
          </a:bodyPr>
          <a:lstStyle/>
          <a:p>
            <a:r>
              <a:rPr lang="en-US" b="1" dirty="0" smtClean="0"/>
              <a:t>The thesis is the formal definition.</a:t>
            </a:r>
          </a:p>
          <a:p>
            <a:r>
              <a:rPr lang="en-US" dirty="0" smtClean="0"/>
              <a:t>The </a:t>
            </a:r>
            <a:r>
              <a:rPr lang="en-US" dirty="0"/>
              <a:t>point of view of the author on a certain term is revealed.</a:t>
            </a:r>
            <a:r>
              <a:rPr lang="en-US" dirty="0" smtClean="0"/>
              <a:t> </a:t>
            </a:r>
          </a:p>
          <a:p>
            <a:r>
              <a:rPr lang="en-US" dirty="0" smtClean="0"/>
              <a:t>The term </a:t>
            </a:r>
            <a:r>
              <a:rPr lang="en-US" dirty="0"/>
              <a:t>is given the general basic definition implying that the dictionary definitions must be only a start for the author’s unique definition of the term.</a:t>
            </a:r>
            <a:r>
              <a:rPr lang="en-US" dirty="0" smtClean="0"/>
              <a:t> </a:t>
            </a:r>
          </a:p>
          <a:p>
            <a:r>
              <a:rPr lang="en-US" dirty="0" smtClean="0"/>
              <a:t>S</a:t>
            </a:r>
            <a:r>
              <a:rPr lang="en-US" dirty="0" smtClean="0"/>
              <a:t>pecifies </a:t>
            </a:r>
            <a:r>
              <a:rPr lang="en-US" dirty="0"/>
              <a:t>what meaning of the term is to be </a:t>
            </a:r>
            <a:r>
              <a:rPr lang="en-US" dirty="0" smtClean="0"/>
              <a:t>analyzed.</a:t>
            </a:r>
          </a:p>
          <a:p>
            <a:r>
              <a:rPr lang="en-US" dirty="0" smtClean="0"/>
              <a:t>Provides </a:t>
            </a:r>
            <a:r>
              <a:rPr lang="en-US" dirty="0"/>
              <a:t>a brief, basic </a:t>
            </a:r>
            <a:r>
              <a:rPr lang="en-US" dirty="0" smtClean="0"/>
              <a:t>definition</a:t>
            </a:r>
          </a:p>
          <a:p>
            <a:r>
              <a:rPr lang="en-US" dirty="0" smtClean="0"/>
              <a:t>The significance, importance, relevance, or value of discussing this term is usually provided in the introduction.</a:t>
            </a:r>
            <a:r>
              <a:rPr lang="en-US" dirty="0" smtClean="0"/>
              <a:t>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the essay</a:t>
            </a:r>
            <a:endParaRPr lang="en-US" dirty="0"/>
          </a:p>
        </p:txBody>
      </p:sp>
      <p:sp>
        <p:nvSpPr>
          <p:cNvPr id="3" name="Content Placeholder 2"/>
          <p:cNvSpPr>
            <a:spLocks noGrp="1"/>
          </p:cNvSpPr>
          <p:nvPr>
            <p:ph idx="1"/>
          </p:nvPr>
        </p:nvSpPr>
        <p:spPr/>
        <p:txBody>
          <a:bodyPr>
            <a:normAutofit fontScale="70000" lnSpcReduction="20000"/>
          </a:bodyPr>
          <a:lstStyle/>
          <a:p>
            <a:pPr lvl="0"/>
            <a:r>
              <a:rPr lang="en-US" sz="2400" dirty="0" smtClean="0"/>
              <a:t>Definition is presented</a:t>
            </a:r>
            <a:endParaRPr lang="en-US" sz="3600" dirty="0" smtClean="0"/>
          </a:p>
          <a:p>
            <a:pPr lvl="0"/>
            <a:r>
              <a:rPr lang="en-US" sz="2400" dirty="0" smtClean="0"/>
              <a:t>It is analyzed by: </a:t>
            </a:r>
            <a:endParaRPr lang="en-US" sz="3600" dirty="0" smtClean="0"/>
          </a:p>
          <a:p>
            <a:pPr lvl="4"/>
            <a:r>
              <a:rPr lang="en-US" dirty="0" smtClean="0"/>
              <a:t>Function: Explain </a:t>
            </a:r>
            <a:r>
              <a:rPr lang="en-US" dirty="0" smtClean="0"/>
              <a:t>what something does or how something works.  </a:t>
            </a:r>
            <a:endParaRPr lang="en-US" sz="2800" dirty="0" smtClean="0"/>
          </a:p>
          <a:p>
            <a:pPr lvl="4"/>
            <a:r>
              <a:rPr lang="en-US" dirty="0" smtClean="0"/>
              <a:t>Structure: Tell </a:t>
            </a:r>
            <a:r>
              <a:rPr lang="en-US" dirty="0" smtClean="0"/>
              <a:t>how something is organized or put together.  </a:t>
            </a:r>
            <a:endParaRPr lang="en-US" sz="2800" dirty="0" smtClean="0"/>
          </a:p>
          <a:p>
            <a:pPr lvl="4"/>
            <a:r>
              <a:rPr lang="en-US" dirty="0" smtClean="0"/>
              <a:t>Analysis: Compare </a:t>
            </a:r>
            <a:r>
              <a:rPr lang="en-US" dirty="0" smtClean="0"/>
              <a:t>the term to other members of its class and then illustrate the differences. These differences are special characteristics that make the term stand </a:t>
            </a:r>
            <a:r>
              <a:rPr lang="en-US" dirty="0" smtClean="0"/>
              <a:t>out.</a:t>
            </a:r>
            <a:endParaRPr lang="en-US" dirty="0" smtClean="0"/>
          </a:p>
          <a:p>
            <a:pPr lvl="4"/>
            <a:r>
              <a:rPr lang="en-US" dirty="0" smtClean="0"/>
              <a:t>Define </a:t>
            </a:r>
            <a:r>
              <a:rPr lang="en-US" dirty="0" smtClean="0"/>
              <a:t>by what the term does not </a:t>
            </a:r>
            <a:r>
              <a:rPr lang="en-US" dirty="0" smtClean="0"/>
              <a:t>mean: </a:t>
            </a:r>
            <a:r>
              <a:rPr lang="en-US" dirty="0" smtClean="0"/>
              <a:t>This distinction can sometimes clarify a definition and help a reader to better understand it</a:t>
            </a:r>
            <a:r>
              <a:rPr lang="en-US" dirty="0" smtClean="0"/>
              <a:t>.   </a:t>
            </a:r>
            <a:endParaRPr lang="en-US" sz="2800" dirty="0" smtClean="0"/>
          </a:p>
          <a:p>
            <a:pPr lvl="0"/>
            <a:r>
              <a:rPr lang="en-US" sz="2400" dirty="0" smtClean="0"/>
              <a:t>The meanings which are not considered by the author are specified.</a:t>
            </a:r>
            <a:endParaRPr lang="en-US" sz="3600" dirty="0" smtClean="0"/>
          </a:p>
          <a:p>
            <a:pPr lvl="0"/>
            <a:r>
              <a:rPr lang="en-US" sz="2400" dirty="0" smtClean="0"/>
              <a:t>The definition is supported with various examples.</a:t>
            </a:r>
            <a:endParaRPr lang="en-US" sz="3600" dirty="0" smtClean="0"/>
          </a:p>
          <a:p>
            <a:pPr lvl="0"/>
            <a:r>
              <a:rPr lang="en-US" sz="2400" dirty="0" smtClean="0"/>
              <a:t>The structure of the essay language must be appealing to the reader.</a:t>
            </a:r>
            <a:endParaRPr lang="en-US" sz="3600"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a:t>
            </a:r>
            <a:endParaRPr lang="en-US" dirty="0"/>
          </a:p>
        </p:txBody>
      </p:sp>
      <p:sp>
        <p:nvSpPr>
          <p:cNvPr id="3" name="Content Placeholder 2"/>
          <p:cNvSpPr>
            <a:spLocks noGrp="1"/>
          </p:cNvSpPr>
          <p:nvPr>
            <p:ph idx="1"/>
          </p:nvPr>
        </p:nvSpPr>
        <p:spPr/>
        <p:txBody>
          <a:bodyPr>
            <a:normAutofit fontScale="85000" lnSpcReduction="20000"/>
          </a:bodyPr>
          <a:lstStyle/>
          <a:p>
            <a:pPr lvl="0"/>
            <a:r>
              <a:rPr lang="en-US" b="1" dirty="0" smtClean="0"/>
              <a:t>Brainstorm</a:t>
            </a:r>
            <a:r>
              <a:rPr lang="en-US" dirty="0" smtClean="0"/>
              <a:t> on general concepts, words, and things that are </a:t>
            </a:r>
            <a:r>
              <a:rPr lang="en-US" dirty="0" smtClean="0"/>
              <a:t>related </a:t>
            </a:r>
            <a:r>
              <a:rPr lang="en-US" dirty="0" smtClean="0"/>
              <a:t>to you and your life</a:t>
            </a:r>
            <a:r>
              <a:rPr lang="en-US" dirty="0" smtClean="0"/>
              <a:t>. </a:t>
            </a:r>
          </a:p>
          <a:p>
            <a:pPr lvl="0"/>
            <a:r>
              <a:rPr lang="en-US" dirty="0" smtClean="0"/>
              <a:t>W</a:t>
            </a:r>
            <a:r>
              <a:rPr lang="en-US" dirty="0" smtClean="0"/>
              <a:t>rite </a:t>
            </a:r>
            <a:r>
              <a:rPr lang="en-US" dirty="0" smtClean="0"/>
              <a:t>an</a:t>
            </a:r>
            <a:r>
              <a:rPr lang="en-US" dirty="0" smtClean="0"/>
              <a:t> OUTLINE </a:t>
            </a:r>
            <a:r>
              <a:rPr lang="en-US" dirty="0" smtClean="0"/>
              <a:t>which includes both the dictionary definition of the term and your personal definition of the term.</a:t>
            </a:r>
          </a:p>
          <a:p>
            <a:pPr lvl="0"/>
            <a:r>
              <a:rPr lang="en-US" dirty="0" smtClean="0"/>
              <a:t>When completing the outline for your </a:t>
            </a:r>
            <a:r>
              <a:rPr lang="en-US" b="1" dirty="0" smtClean="0"/>
              <a:t>definition essay</a:t>
            </a:r>
            <a:r>
              <a:rPr lang="en-US" dirty="0" smtClean="0"/>
              <a:t> you will need to decide how you will organize your essay, i.e. will you organize based on personal information or origins and causes, infused with personal narration for clarification?</a:t>
            </a:r>
          </a:p>
          <a:p>
            <a:pPr lvl="0"/>
            <a:r>
              <a:rPr lang="en-US" dirty="0" smtClean="0"/>
              <a:t>Begin to write your </a:t>
            </a:r>
            <a:r>
              <a:rPr lang="en-US" b="1" dirty="0" smtClean="0"/>
              <a:t>definition</a:t>
            </a:r>
            <a:r>
              <a:rPr lang="en-US" dirty="0" smtClean="0"/>
              <a:t> all the while remembering to ensure clarification.</a:t>
            </a:r>
            <a:endParaRPr lang="en-US" dirty="0" smtClean="0"/>
          </a:p>
          <a:p>
            <a:r>
              <a:rPr lang="en-US" dirty="0" smtClean="0"/>
              <a:t>Five Sources are required. Ensure </a:t>
            </a:r>
            <a:r>
              <a:rPr lang="en-US" dirty="0" smtClean="0"/>
              <a:t>that you have cited all sources properly, i.e. in text, APA</a:t>
            </a:r>
            <a:r>
              <a:rPr lang="en-US" dirty="0" smtClean="0"/>
              <a:t>, or </a:t>
            </a:r>
            <a:r>
              <a:rPr lang="en-US" dirty="0" smtClean="0"/>
              <a:t>MLA, etc…</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a:xfrm>
            <a:off x="779463" y="1425388"/>
            <a:ext cx="7583487" cy="4612342"/>
          </a:xfrm>
        </p:spPr>
        <p:txBody>
          <a:bodyPr>
            <a:normAutofit fontScale="92500"/>
          </a:bodyPr>
          <a:lstStyle/>
          <a:p>
            <a:r>
              <a:rPr lang="en-US" dirty="0"/>
              <a:t>A </a:t>
            </a:r>
            <a:r>
              <a:rPr lang="en-US" b="1" dirty="0"/>
              <a:t>definition essay</a:t>
            </a:r>
            <a:r>
              <a:rPr lang="en-US" dirty="0"/>
              <a:t> is an </a:t>
            </a:r>
            <a:r>
              <a:rPr lang="en-US" b="1" dirty="0"/>
              <a:t>essay</a:t>
            </a:r>
            <a:r>
              <a:rPr lang="en-US" dirty="0"/>
              <a:t> that defines a word, term, or concept.</a:t>
            </a:r>
            <a:r>
              <a:rPr lang="en-US" dirty="0" smtClean="0"/>
              <a:t> </a:t>
            </a:r>
          </a:p>
          <a:p>
            <a:r>
              <a:rPr lang="en-US" dirty="0" smtClean="0"/>
              <a:t>In </a:t>
            </a:r>
            <a:r>
              <a:rPr lang="en-US" dirty="0"/>
              <a:t>this essay you</a:t>
            </a:r>
            <a:r>
              <a:rPr lang="en-US" dirty="0" smtClean="0"/>
              <a:t> should not </a:t>
            </a:r>
            <a:r>
              <a:rPr lang="en-US" dirty="0"/>
              <a:t>define a </a:t>
            </a:r>
            <a:r>
              <a:rPr lang="en-US" dirty="0" smtClean="0"/>
              <a:t>term </a:t>
            </a:r>
            <a:r>
              <a:rPr lang="en-US" dirty="0"/>
              <a:t>using a dictionary definition, but</a:t>
            </a:r>
            <a:r>
              <a:rPr lang="en-US" dirty="0" smtClean="0"/>
              <a:t> instead </a:t>
            </a:r>
            <a:r>
              <a:rPr lang="en-US" dirty="0"/>
              <a:t>explain the term with your own personal understanding of it, anecdotes, experience.</a:t>
            </a:r>
            <a:r>
              <a:rPr lang="en-US" dirty="0" smtClean="0"/>
              <a:t> </a:t>
            </a:r>
          </a:p>
          <a:p>
            <a:r>
              <a:rPr lang="en-US" dirty="0" smtClean="0"/>
              <a:t>I</a:t>
            </a:r>
            <a:r>
              <a:rPr lang="en-US" dirty="0" smtClean="0"/>
              <a:t>t </a:t>
            </a:r>
            <a:r>
              <a:rPr lang="en-US" dirty="0" smtClean="0"/>
              <a:t>should attempt to explain why the term is defined as such.</a:t>
            </a:r>
            <a:r>
              <a:rPr lang="en-US" dirty="0" smtClean="0"/>
              <a:t> </a:t>
            </a:r>
          </a:p>
          <a:p>
            <a:r>
              <a:rPr lang="en-US" dirty="0" smtClean="0"/>
              <a:t>It </a:t>
            </a:r>
            <a:r>
              <a:rPr lang="en-US" dirty="0" smtClean="0"/>
              <a:t>could define the term directly, giving no information other than the explanation of the term.</a:t>
            </a:r>
            <a:r>
              <a:rPr lang="en-US" dirty="0" smtClean="0"/>
              <a:t> </a:t>
            </a:r>
          </a:p>
          <a:p>
            <a:r>
              <a:rPr lang="en-US" dirty="0" smtClean="0"/>
              <a:t>Alternatively</a:t>
            </a:r>
            <a:r>
              <a:rPr lang="en-US" dirty="0" smtClean="0"/>
              <a:t>, it could imply the definition of the term, telling a story that requires the reader to infer the meaning.</a:t>
            </a:r>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Selection:</a:t>
            </a:r>
            <a:endParaRPr lang="en-US" dirty="0"/>
          </a:p>
        </p:txBody>
      </p:sp>
      <p:sp>
        <p:nvSpPr>
          <p:cNvPr id="3" name="Content Placeholder 2"/>
          <p:cNvSpPr>
            <a:spLocks noGrp="1"/>
          </p:cNvSpPr>
          <p:nvPr>
            <p:ph idx="1"/>
          </p:nvPr>
        </p:nvSpPr>
        <p:spPr>
          <a:xfrm>
            <a:off x="779463" y="1425388"/>
            <a:ext cx="7583487" cy="4612342"/>
          </a:xfrm>
        </p:spPr>
        <p:txBody>
          <a:bodyPr>
            <a:normAutofit fontScale="77500" lnSpcReduction="20000"/>
          </a:bodyPr>
          <a:lstStyle/>
          <a:p>
            <a:r>
              <a:rPr lang="en-US" dirty="0"/>
              <a:t>Whatever essay topic you choose, you should be interested in the subject and familiar with it. It would be great if you had your personal experience in the matter you are going to define</a:t>
            </a:r>
            <a:r>
              <a:rPr lang="en-US" dirty="0" smtClean="0"/>
              <a:t>.</a:t>
            </a:r>
          </a:p>
          <a:p>
            <a:r>
              <a:rPr lang="en-US" dirty="0" smtClean="0"/>
              <a:t>When assigned this type of essay it might be easy to pick a word, term, or concept that you like. </a:t>
            </a:r>
            <a:r>
              <a:rPr lang="en-US" b="1" dirty="0" smtClean="0"/>
              <a:t>When thinking of ideas for definition</a:t>
            </a:r>
            <a:r>
              <a:rPr lang="en-US" dirty="0" smtClean="0"/>
              <a:t> try to avoid words that are too specific.</a:t>
            </a:r>
            <a:r>
              <a:rPr lang="en-US" dirty="0" smtClean="0"/>
              <a:t> </a:t>
            </a:r>
          </a:p>
          <a:p>
            <a:r>
              <a:rPr lang="en-US" dirty="0" smtClean="0"/>
              <a:t>For </a:t>
            </a:r>
            <a:r>
              <a:rPr lang="en-US" dirty="0" smtClean="0"/>
              <a:t>example, if you pick the word “tree” you will be able to define the word, explain the various uses of the tree, and tell an anecdote about a tree in your life, but it might be very difficult for you to write a lengthy </a:t>
            </a:r>
            <a:r>
              <a:rPr lang="en-US" b="1" dirty="0" smtClean="0"/>
              <a:t>college essay</a:t>
            </a:r>
            <a:r>
              <a:rPr lang="en-US" dirty="0" smtClean="0"/>
              <a:t> on the definition of the word “tree”.</a:t>
            </a:r>
            <a:r>
              <a:rPr lang="en-US" dirty="0" smtClean="0"/>
              <a:t> </a:t>
            </a:r>
          </a:p>
          <a:p>
            <a:r>
              <a:rPr lang="en-US" dirty="0" smtClean="0"/>
              <a:t>A </a:t>
            </a:r>
            <a:r>
              <a:rPr lang="en-US" dirty="0" smtClean="0"/>
              <a:t>better word might be something more general, i.e. pain or love. Pain is a concept all humans have felt and pondered about at one time or another. There can be emotional pain, physical pain, and mental pain allowing you to share various definitions of the word while adding many personal anecdotes and commentaries for clarification</a:t>
            </a:r>
            <a:r>
              <a:rPr lang="en-US" dirty="0" smtClean="0"/>
              <a:t>. </a:t>
            </a:r>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a:t>
            </a:r>
            <a:endParaRPr lang="en-US" dirty="0"/>
          </a:p>
        </p:txBody>
      </p:sp>
      <p:sp>
        <p:nvSpPr>
          <p:cNvPr id="3" name="Content Placeholder 2"/>
          <p:cNvSpPr>
            <a:spLocks noGrp="1"/>
          </p:cNvSpPr>
          <p:nvPr>
            <p:ph idx="1"/>
          </p:nvPr>
        </p:nvSpPr>
        <p:spPr/>
        <p:txBody>
          <a:bodyPr>
            <a:normAutofit/>
          </a:bodyPr>
          <a:lstStyle/>
          <a:p>
            <a:r>
              <a:rPr lang="en-US" dirty="0"/>
              <a:t>Choosing a definition is a key step in writing a definition essay. You need to understand the term before you can define it for others.</a:t>
            </a:r>
            <a:r>
              <a:rPr lang="en-US" dirty="0" smtClean="0"/>
              <a:t> </a:t>
            </a:r>
          </a:p>
          <a:p>
            <a:r>
              <a:rPr lang="en-US" dirty="0" smtClean="0"/>
              <a:t>Read </a:t>
            </a:r>
            <a:r>
              <a:rPr lang="en-US" dirty="0"/>
              <a:t>the dictionary, but don't just copy the </a:t>
            </a:r>
            <a:r>
              <a:rPr lang="en-US" dirty="0" smtClean="0"/>
              <a:t>definition.</a:t>
            </a:r>
          </a:p>
          <a:p>
            <a:r>
              <a:rPr lang="en-US" dirty="0" smtClean="0"/>
              <a:t>Explain </a:t>
            </a:r>
            <a:r>
              <a:rPr lang="en-US" dirty="0"/>
              <a:t>the term briefly in your own words. Also, it's important to limit your term before you start defining it.</a:t>
            </a:r>
            <a:r>
              <a:rPr lang="en-US" dirty="0" smtClean="0"/>
              <a:t> </a:t>
            </a:r>
            <a:endParaRPr lang="en-US" dirty="0" smtClean="0"/>
          </a:p>
          <a:p>
            <a:r>
              <a:rPr lang="en-US" dirty="0" smtClean="0"/>
              <a:t>For </a:t>
            </a:r>
            <a:r>
              <a:rPr lang="en-US" dirty="0"/>
              <a:t>example, you could write forever on the term "love." To limit it, you would write about either "romantic love," "platonic love," or "first love."</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 ideas:</a:t>
            </a: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Obscure, unknown--the definition given is usually formal </a:t>
            </a:r>
          </a:p>
          <a:p>
            <a:pPr lvl="0"/>
            <a:r>
              <a:rPr lang="en-US" dirty="0" smtClean="0"/>
              <a:t>Necessary to a field of study--usually formal definitions are given </a:t>
            </a:r>
          </a:p>
          <a:p>
            <a:pPr lvl="0"/>
            <a:r>
              <a:rPr lang="en-US" dirty="0" smtClean="0"/>
              <a:t>Misunderstood--these essays often focus on the value of a correct understanding or the history of how the word became misunderstood </a:t>
            </a:r>
          </a:p>
          <a:p>
            <a:pPr lvl="0"/>
            <a:r>
              <a:rPr lang="en-US" dirty="0" smtClean="0"/>
              <a:t>Abstract--Often-informal definitions will be given of abstract words like </a:t>
            </a:r>
            <a:r>
              <a:rPr lang="en-US" i="1" dirty="0" smtClean="0"/>
              <a:t>love</a:t>
            </a:r>
            <a:r>
              <a:rPr lang="en-US" dirty="0" smtClean="0"/>
              <a:t> or </a:t>
            </a:r>
            <a:r>
              <a:rPr lang="en-US" i="1" dirty="0" smtClean="0"/>
              <a:t>beauty</a:t>
            </a:r>
            <a:r>
              <a:rPr lang="en-US" dirty="0" smtClean="0"/>
              <a:t> with the purpose of making these abstractions more accessible or concrete. Often these definitions are highly personal. </a:t>
            </a:r>
          </a:p>
          <a:p>
            <a:pPr lvl="0"/>
            <a:r>
              <a:rPr lang="en-US" dirty="0" smtClean="0"/>
              <a:t>Commonplace--sometimes definition essays will focus on commonplace words for the purpose of leading readers to a new appreciation of the word or to revitalize the word.</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Topics</a:t>
            </a:r>
            <a:endParaRPr lang="en-US" dirty="0"/>
          </a:p>
        </p:txBody>
      </p:sp>
      <p:sp>
        <p:nvSpPr>
          <p:cNvPr id="3" name="Content Placeholder 2"/>
          <p:cNvSpPr>
            <a:spLocks noGrp="1"/>
          </p:cNvSpPr>
          <p:nvPr>
            <p:ph sz="half" idx="1"/>
          </p:nvPr>
        </p:nvSpPr>
        <p:spPr/>
        <p:txBody>
          <a:bodyPr>
            <a:normAutofit fontScale="70000" lnSpcReduction="20000"/>
          </a:bodyPr>
          <a:lstStyle/>
          <a:p>
            <a:r>
              <a:rPr lang="en-US" dirty="0" smtClean="0"/>
              <a:t>Kindness</a:t>
            </a:r>
          </a:p>
          <a:p>
            <a:r>
              <a:rPr lang="en-US" dirty="0" smtClean="0"/>
              <a:t>Sense of humor</a:t>
            </a:r>
          </a:p>
          <a:p>
            <a:r>
              <a:rPr lang="en-US" dirty="0" smtClean="0"/>
              <a:t>Love</a:t>
            </a:r>
          </a:p>
          <a:p>
            <a:r>
              <a:rPr lang="en-US" dirty="0" smtClean="0"/>
              <a:t>Charisma</a:t>
            </a:r>
          </a:p>
          <a:p>
            <a:r>
              <a:rPr lang="en-US" dirty="0" smtClean="0"/>
              <a:t>Team player</a:t>
            </a:r>
          </a:p>
          <a:p>
            <a:r>
              <a:rPr lang="en-US" dirty="0" smtClean="0"/>
              <a:t>Optimism</a:t>
            </a:r>
          </a:p>
          <a:p>
            <a:r>
              <a:rPr lang="en-US" dirty="0" smtClean="0"/>
              <a:t>Beauty</a:t>
            </a:r>
          </a:p>
          <a:p>
            <a:r>
              <a:rPr lang="en-US" dirty="0" smtClean="0"/>
              <a:t>Respect</a:t>
            </a:r>
          </a:p>
          <a:p>
            <a:r>
              <a:rPr lang="en-US" dirty="0" smtClean="0"/>
              <a:t>Ambition</a:t>
            </a:r>
          </a:p>
          <a:p>
            <a:endParaRPr lang="en-US" dirty="0" smtClean="0"/>
          </a:p>
          <a:p>
            <a:endParaRPr lang="en-US" dirty="0"/>
          </a:p>
        </p:txBody>
      </p:sp>
      <p:sp>
        <p:nvSpPr>
          <p:cNvPr id="4" name="Content Placeholder 3"/>
          <p:cNvSpPr>
            <a:spLocks noGrp="1"/>
          </p:cNvSpPr>
          <p:nvPr>
            <p:ph sz="half" idx="2"/>
          </p:nvPr>
        </p:nvSpPr>
        <p:spPr/>
        <p:txBody>
          <a:bodyPr>
            <a:normAutofit fontScale="70000" lnSpcReduction="20000"/>
          </a:bodyPr>
          <a:lstStyle/>
          <a:p>
            <a:r>
              <a:rPr lang="en-US" dirty="0" smtClean="0"/>
              <a:t>Honesty</a:t>
            </a:r>
          </a:p>
          <a:p>
            <a:r>
              <a:rPr lang="en-US" dirty="0" smtClean="0"/>
              <a:t>Honor</a:t>
            </a:r>
          </a:p>
          <a:p>
            <a:r>
              <a:rPr lang="en-US" dirty="0" smtClean="0"/>
              <a:t>Pain</a:t>
            </a:r>
          </a:p>
          <a:p>
            <a:r>
              <a:rPr lang="en-US" dirty="0" err="1" smtClean="0"/>
              <a:t>Hinky</a:t>
            </a:r>
            <a:endParaRPr lang="en-US" dirty="0" smtClean="0"/>
          </a:p>
          <a:p>
            <a:r>
              <a:rPr lang="en-US" dirty="0" smtClean="0"/>
              <a:t>Leadership</a:t>
            </a:r>
          </a:p>
          <a:p>
            <a:r>
              <a:rPr lang="en-US" dirty="0" smtClean="0"/>
              <a:t>Athlete</a:t>
            </a:r>
          </a:p>
          <a:p>
            <a:r>
              <a:rPr lang="en-US" dirty="0" smtClean="0"/>
              <a:t>Outcast</a:t>
            </a:r>
          </a:p>
          <a:p>
            <a:r>
              <a:rPr lang="en-US" dirty="0" smtClean="0"/>
              <a:t>Feminism</a:t>
            </a:r>
          </a:p>
          <a:p>
            <a:endParaRPr lang="en-US" dirty="0" smtClean="0"/>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Methods of support</a:t>
            </a:r>
            <a:endParaRPr lang="en-US" dirty="0"/>
          </a:p>
        </p:txBody>
      </p:sp>
      <p:sp>
        <p:nvSpPr>
          <p:cNvPr id="6" name="Content Placeholder 5"/>
          <p:cNvSpPr>
            <a:spLocks noGrp="1"/>
          </p:cNvSpPr>
          <p:nvPr>
            <p:ph idx="1"/>
          </p:nvPr>
        </p:nvSpPr>
        <p:spPr>
          <a:xfrm>
            <a:off x="779463" y="1425388"/>
            <a:ext cx="7583487" cy="4899212"/>
          </a:xfrm>
        </p:spPr>
        <p:txBody>
          <a:bodyPr>
            <a:normAutofit fontScale="92500" lnSpcReduction="20000"/>
          </a:bodyPr>
          <a:lstStyle/>
          <a:p>
            <a:r>
              <a:rPr lang="en-US" dirty="0" smtClean="0"/>
              <a:t>Describe it</a:t>
            </a:r>
          </a:p>
          <a:p>
            <a:r>
              <a:rPr lang="en-US" dirty="0" smtClean="0"/>
              <a:t>Tell stories about it (anecdotes)</a:t>
            </a:r>
          </a:p>
          <a:p>
            <a:r>
              <a:rPr lang="en-US" dirty="0" smtClean="0"/>
              <a:t>Compare/contrast it to other things</a:t>
            </a:r>
          </a:p>
          <a:p>
            <a:r>
              <a:rPr lang="en-US" dirty="0" smtClean="0"/>
              <a:t>Give examples of it</a:t>
            </a:r>
          </a:p>
          <a:p>
            <a:r>
              <a:rPr lang="en-US" dirty="0" smtClean="0"/>
              <a:t>Classify it and identify its unique properties</a:t>
            </a:r>
          </a:p>
          <a:p>
            <a:r>
              <a:rPr lang="en-US" dirty="0" smtClean="0"/>
              <a:t>Describe causes/effects of the item being defined</a:t>
            </a:r>
          </a:p>
          <a:p>
            <a:r>
              <a:rPr lang="en-US" dirty="0" smtClean="0"/>
              <a:t>Explain its process of functioning</a:t>
            </a:r>
          </a:p>
          <a:p>
            <a:r>
              <a:rPr lang="en-US" dirty="0" smtClean="0"/>
              <a:t>Analogies</a:t>
            </a:r>
          </a:p>
          <a:p>
            <a:r>
              <a:rPr lang="en-US" dirty="0" smtClean="0"/>
              <a:t>Extended examples (narratives)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a:t>
            </a:r>
            <a:endParaRPr lang="en-US" dirty="0"/>
          </a:p>
        </p:txBody>
      </p:sp>
      <p:sp>
        <p:nvSpPr>
          <p:cNvPr id="3" name="Content Placeholder 2"/>
          <p:cNvSpPr>
            <a:spLocks noGrp="1"/>
          </p:cNvSpPr>
          <p:nvPr>
            <p:ph idx="1"/>
          </p:nvPr>
        </p:nvSpPr>
        <p:spPr/>
        <p:txBody>
          <a:bodyPr/>
          <a:lstStyle/>
          <a:p>
            <a:r>
              <a:rPr lang="en-US" dirty="0" smtClean="0"/>
              <a:t>As mentioned above, this mode has one unique feature which stands out compared to the other modes: it has no outline, format, or approach to call its own. That is, in a sense, its uniqueness is its very lack of uniqueness.</a:t>
            </a:r>
            <a:r>
              <a:rPr lang="en-US" dirty="0" smtClean="0"/>
              <a:t>  </a:t>
            </a:r>
            <a:endParaRPr lang="en-US" dirty="0" smtClean="0"/>
          </a:p>
          <a:p>
            <a:r>
              <a:rPr lang="en-US" dirty="0" smtClean="0"/>
              <a:t>Where does that leave a writer trying to use this mode, though? The answer is simple enough: When you use the definition mode, you have to choose another primary mode with which to carry or reveal the definition you're seeking.</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3" y="381000"/>
            <a:ext cx="7583487" cy="838200"/>
          </a:xfrm>
        </p:spPr>
        <p:txBody>
          <a:bodyPr/>
          <a:lstStyle/>
          <a:p>
            <a:r>
              <a:rPr lang="en-US" dirty="0" smtClean="0"/>
              <a:t>Organization… choose from…</a:t>
            </a:r>
            <a:endParaRPr lang="en-US" dirty="0"/>
          </a:p>
        </p:txBody>
      </p:sp>
      <p:sp>
        <p:nvSpPr>
          <p:cNvPr id="3" name="Content Placeholder 2"/>
          <p:cNvSpPr>
            <a:spLocks noGrp="1"/>
          </p:cNvSpPr>
          <p:nvPr>
            <p:ph idx="1"/>
          </p:nvPr>
        </p:nvSpPr>
        <p:spPr>
          <a:xfrm>
            <a:off x="609600" y="1219200"/>
            <a:ext cx="7924799" cy="5334000"/>
          </a:xfrm>
        </p:spPr>
        <p:txBody>
          <a:bodyPr>
            <a:normAutofit fontScale="70000" lnSpcReduction="20000"/>
          </a:bodyPr>
          <a:lstStyle/>
          <a:p>
            <a:r>
              <a:rPr lang="en-US" dirty="0" smtClean="0"/>
              <a:t>example </a:t>
            </a:r>
            <a:r>
              <a:rPr lang="en-US" dirty="0" smtClean="0"/>
              <a:t>mode (supporting a thesis by describing several general contexts or situations in which that thesis holds true);</a:t>
            </a:r>
            <a:r>
              <a:rPr lang="en-US" dirty="0" smtClean="0"/>
              <a:t> </a:t>
            </a:r>
          </a:p>
          <a:p>
            <a:r>
              <a:rPr lang="en-US" dirty="0" smtClean="0"/>
              <a:t>the </a:t>
            </a:r>
            <a:r>
              <a:rPr lang="en-US" dirty="0" smtClean="0"/>
              <a:t>persuasive mode (supporting a thesis with several logical reasons why that position or opinion should be accepted);</a:t>
            </a:r>
            <a:r>
              <a:rPr lang="en-US" dirty="0" smtClean="0"/>
              <a:t> </a:t>
            </a:r>
          </a:p>
          <a:p>
            <a:r>
              <a:rPr lang="en-US" dirty="0" smtClean="0"/>
              <a:t>or </a:t>
            </a:r>
            <a:r>
              <a:rPr lang="en-US" dirty="0" smtClean="0"/>
              <a:t>the classification mode (supporting a thesis or exploring an issue by breaking a whole into its parts);</a:t>
            </a:r>
            <a:r>
              <a:rPr lang="en-US" dirty="0" smtClean="0"/>
              <a:t> </a:t>
            </a:r>
          </a:p>
          <a:p>
            <a:r>
              <a:rPr lang="en-US" dirty="0" smtClean="0"/>
              <a:t>or </a:t>
            </a:r>
            <a:r>
              <a:rPr lang="en-US" dirty="0" smtClean="0"/>
              <a:t>the comparison mode (supporting a position by referring to a similar case in a like context);</a:t>
            </a:r>
            <a:r>
              <a:rPr lang="en-US" dirty="0" smtClean="0"/>
              <a:t> </a:t>
            </a:r>
          </a:p>
          <a:p>
            <a:r>
              <a:rPr lang="en-US" dirty="0" smtClean="0"/>
              <a:t>or </a:t>
            </a:r>
            <a:r>
              <a:rPr lang="en-US" dirty="0" smtClean="0"/>
              <a:t>the contrast mode (supporting a position by showing how two things or situations are unlike);</a:t>
            </a:r>
            <a:r>
              <a:rPr lang="en-US" dirty="0" smtClean="0"/>
              <a:t> </a:t>
            </a:r>
          </a:p>
          <a:p>
            <a:r>
              <a:rPr lang="en-US" dirty="0" smtClean="0"/>
              <a:t>or </a:t>
            </a:r>
            <a:r>
              <a:rPr lang="en-US" dirty="0" smtClean="0"/>
              <a:t>the cause mode (exploring the causes of a given situation--sometimes appears similar to the persuasive mode);</a:t>
            </a:r>
            <a:r>
              <a:rPr lang="en-US" dirty="0" smtClean="0"/>
              <a:t> </a:t>
            </a:r>
          </a:p>
          <a:p>
            <a:r>
              <a:rPr lang="en-US" dirty="0" smtClean="0"/>
              <a:t>or </a:t>
            </a:r>
            <a:r>
              <a:rPr lang="en-US" dirty="0" smtClean="0"/>
              <a:t>the effect mode (exploring the effects of a given situation).</a:t>
            </a:r>
            <a:r>
              <a:rPr lang="en-US" dirty="0" smtClean="0"/>
              <a:t> </a:t>
            </a:r>
          </a:p>
          <a:p>
            <a:r>
              <a:rPr lang="en-US" dirty="0" smtClean="0"/>
              <a:t>Other </a:t>
            </a:r>
            <a:r>
              <a:rPr lang="en-US" dirty="0" smtClean="0"/>
              <a:t>possible options are the narrative mode, the descriptive mode, the process analysis mode, and so forth.</a:t>
            </a:r>
            <a:r>
              <a:rPr lang="en-US" dirty="0" smtClean="0"/>
              <a:t>  </a:t>
            </a:r>
            <a:endParaRPr lang="en-US" dirty="0" smtClean="0"/>
          </a:p>
          <a:p>
            <a:endParaRPr lang="en-US" dirty="0"/>
          </a:p>
        </p:txBody>
      </p:sp>
    </p:spTree>
  </p:cSld>
  <p:clrMapOvr>
    <a:masterClrMapping/>
  </p:clrMapOvr>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Revolution">
      <a:majorFont>
        <a:latin typeface="Trebuchet MS"/>
        <a:ea typeface=""/>
        <a:cs typeface=""/>
        <a:font script="Jpan" typeface="ＭＳ ゴシック"/>
      </a:majorFont>
      <a:minorFont>
        <a:latin typeface="Trebuchet MS"/>
        <a:ea typeface=""/>
        <a:cs typeface=""/>
        <a:font script="Jpan" typeface="ＭＳ ゴシック"/>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446</TotalTime>
  <Words>1190</Words>
  <Application>Microsoft Macintosh PowerPoint</Application>
  <PresentationFormat>On-screen Show (4:3)</PresentationFormat>
  <Paragraphs>88</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Revolution</vt:lpstr>
      <vt:lpstr>Definition Essay</vt:lpstr>
      <vt:lpstr>Definition</vt:lpstr>
      <vt:lpstr>Topic Selection:</vt:lpstr>
      <vt:lpstr>Topics</vt:lpstr>
      <vt:lpstr>Topic ideas:</vt:lpstr>
      <vt:lpstr>Sample Topics</vt:lpstr>
      <vt:lpstr>Methods of support</vt:lpstr>
      <vt:lpstr>Organization</vt:lpstr>
      <vt:lpstr>Organization… choose from…</vt:lpstr>
      <vt:lpstr>Thesis</vt:lpstr>
      <vt:lpstr>Structure of the essay</vt:lpstr>
      <vt:lpstr>Now…</vt:lpstr>
    </vt:vector>
  </TitlesOfParts>
  <Company>Home</Company>
  <LinksUpToDate>false</LinksUpToDate>
  <SharedDoc>false</SharedDoc>
  <HyperlinksChanged>false</HyperlinksChanged>
  <AppVersion>12.0001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Definition Essay</dc:title>
  <dc:creator>Sherry Bielenberg</dc:creator>
  <cp:lastModifiedBy>Sherry Bielenberg</cp:lastModifiedBy>
  <cp:revision>34</cp:revision>
  <dcterms:created xsi:type="dcterms:W3CDTF">2012-02-19T18:24:51Z</dcterms:created>
  <dcterms:modified xsi:type="dcterms:W3CDTF">2012-02-20T01:51:06Z</dcterms:modified>
</cp:coreProperties>
</file>